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0" r:id="rId6"/>
  </p:sldMasterIdLst>
  <p:notesMasterIdLst>
    <p:notesMasterId r:id="rId7"/>
  </p:notesMasterIdLst>
  <p:sldIdLst>
    <p:sldId id="256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Barlow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42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0">
          <p15:clr>
            <a:srgbClr val="747775"/>
          </p15:clr>
        </p15:guide>
        <p15:guide id="6" orient="horz" pos="3572">
          <p15:clr>
            <a:srgbClr val="747775"/>
          </p15:clr>
        </p15:guide>
        <p15:guide id="7" orient="horz" pos="3540">
          <p15:clr>
            <a:srgbClr val="747775"/>
          </p15:clr>
        </p15:guide>
      </p15:sldGuideLst>
    </p:ext>
    <p:ext uri="GoogleSlidesCustomDataVersion2">
      <go:slidesCustomData xmlns:go="http://customooxmlschemas.google.com/" r:id="rId17" roundtripDataSignature="AMtx7mjifL4yA+uJTMgM+3AI92Moxlzd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D43E75-C90F-48DB-BAB6-8523B5C6FED7}">
  <a:tblStyle styleId="{2BD43E75-C90F-48DB-BAB6-8523B5C6FED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42"/>
        <p:guide pos="4490"/>
        <p:guide pos="483"/>
        <p:guide pos="480" orient="horz"/>
        <p:guide pos="3572" orient="horz"/>
        <p:guide pos="354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Barlow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regular.fntdata"/><Relationship Id="rId15" Type="http://schemas.openxmlformats.org/officeDocument/2006/relationships/font" Target="fonts/Barlow-italic.fntdata"/><Relationship Id="rId14" Type="http://schemas.openxmlformats.org/officeDocument/2006/relationships/font" Target="fonts/Barlow-bold.fntdata"/><Relationship Id="rId17" Type="http://customschemas.google.com/relationships/presentationmetadata" Target="metadata"/><Relationship Id="rId16" Type="http://schemas.openxmlformats.org/officeDocument/2006/relationships/font" Target="fonts/Barlow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55" name="Google Shape;55;p15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59" name="Google Shape;59;p16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" type="body"/>
          </p:nvPr>
        </p:nvSpPr>
        <p:spPr>
          <a:xfrm>
            <a:off x="257705" y="2339232"/>
            <a:ext cx="33072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67" name="Google Shape;67;p18"/>
          <p:cNvSpPr txBox="1"/>
          <p:nvPr>
            <p:ph idx="2" type="body"/>
          </p:nvPr>
        </p:nvSpPr>
        <p:spPr>
          <a:xfrm>
            <a:off x="3995291" y="2339232"/>
            <a:ext cx="33072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68" name="Google Shape;68;p18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/>
          <p:nvPr>
            <p:ph type="title"/>
          </p:nvPr>
        </p:nvSpPr>
        <p:spPr>
          <a:xfrm>
            <a:off x="257705" y="1127727"/>
            <a:ext cx="2321700" cy="15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20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75" name="Google Shape;75;p20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1"/>
          <p:cNvSpPr txBox="1"/>
          <p:nvPr>
            <p:ph type="title"/>
          </p:nvPr>
        </p:nvSpPr>
        <p:spPr>
          <a:xfrm>
            <a:off x="405325" y="913690"/>
            <a:ext cx="5264700" cy="83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78" name="Google Shape;78;p21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4375" lIns="114375" spcFirstLastPara="1" rIns="114375" wrap="square" tIns="11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2"/>
          <p:cNvSpPr txBox="1"/>
          <p:nvPr>
            <p:ph type="title"/>
          </p:nvPr>
        </p:nvSpPr>
        <p:spPr>
          <a:xfrm>
            <a:off x="219508" y="2503032"/>
            <a:ext cx="3344400" cy="30084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82" name="Google Shape;82;p22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3" name="Google Shape;83;p22"/>
          <p:cNvSpPr txBox="1"/>
          <p:nvPr>
            <p:ph idx="2" type="body"/>
          </p:nvPr>
        </p:nvSpPr>
        <p:spPr>
          <a:xfrm>
            <a:off x="4083839" y="1469689"/>
            <a:ext cx="3172500" cy="75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257705" y="8586994"/>
            <a:ext cx="4959600" cy="122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87" name="Google Shape;87;p23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>
            <a:r>
              <a:t>xx%</a:t>
            </a:r>
          </a:p>
        </p:txBody>
      </p:sp>
      <p:sp>
        <p:nvSpPr>
          <p:cNvPr id="90" name="Google Shape;90;p24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●"/>
              <a:defRPr b="0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4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nc-sa/4.0/?ref=chooser-v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/>
        </p:nvSpPr>
        <p:spPr>
          <a:xfrm>
            <a:off x="779700" y="379200"/>
            <a:ext cx="63483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Proposer un lecteur d’écran smartphone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 txBox="1"/>
          <p:nvPr/>
        </p:nvSpPr>
        <p:spPr>
          <a:xfrm rot="-5400000">
            <a:off x="-2364600" y="6587250"/>
            <a:ext cx="55902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GUIDE OUTILS</a:t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" name="Google Shape;101;p1"/>
          <p:cNvGrpSpPr/>
          <p:nvPr/>
        </p:nvGrpSpPr>
        <p:grpSpPr>
          <a:xfrm>
            <a:off x="248777" y="507608"/>
            <a:ext cx="363458" cy="356860"/>
            <a:chOff x="-31817400" y="3910025"/>
            <a:chExt cx="301675" cy="294075"/>
          </a:xfrm>
        </p:grpSpPr>
        <p:sp>
          <p:nvSpPr>
            <p:cNvPr id="102" name="Google Shape;102;p1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" name="Google Shape;105;p1"/>
          <p:cNvSpPr txBox="1"/>
          <p:nvPr/>
        </p:nvSpPr>
        <p:spPr>
          <a:xfrm>
            <a:off x="942900" y="1057275"/>
            <a:ext cx="6185100" cy="50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Les lecteurs d’écrans pour smartphone permettent de sélectionner des éléments à l’écran pour qu’ils soient lu à voix haute par une technologie de synthèse vocale. De l’icône à un texte long, comme un message, le lecteur d’écran permet de dépasser les troubles de la lecture et de  l’abstraction.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Pourquoi le proposer ?</a:t>
            </a:r>
            <a:endParaRPr b="1" baseline="-25000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dépasser les troubles de la lecture et de l’écriture.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permettre la lecture de messages, de pages internet ou la description des fonctionnalités de son smartphone..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faire du numérique un facilitateur : être autonome pour communiquer, pour comprendre une fonctionnalité, etc.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Auprès de qui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Personnes aveugles ou malvoyantes.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Personnes qui ne lisent pas.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Personnes présentant des troubles de l’abstraction.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Quelles exigences prévoir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entendre.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avoir une motricité fine.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avoir un smartphone.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Quelles solutions ?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6" name="Google Shape;106;p1"/>
          <p:cNvGraphicFramePr/>
          <p:nvPr/>
        </p:nvGraphicFramePr>
        <p:xfrm>
          <a:off x="942975" y="6115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{2BD43E75-C90F-48DB-BAB6-8523B5C6FED7}</a:tableStyleId>
              </a:tblPr>
              <a:tblGrid>
                <a:gridCol w="749925"/>
                <a:gridCol w="1806700"/>
                <a:gridCol w="1852300"/>
                <a:gridCol w="1852300"/>
              </a:tblGrid>
              <a:tr h="74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Outils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Sélectionner pour prononcer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Talkback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Voiceover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fr" sz="1300" u="none" cap="none" strike="noStrike">
                          <a:solidFill>
                            <a:srgbClr val="00ACB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+</a:t>
                      </a:r>
                      <a:endParaRPr b="1" sz="1300" u="none" cap="none" strike="noStrike">
                        <a:solidFill>
                          <a:srgbClr val="00ACB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Réagit à la demande de l</a:t>
                      </a: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a personne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Peu intrusif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Facile d’utilisation et de paramétrage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Un seul bouton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49849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Permet une navigation alternative (sans les swipes) pour les personnes aveugles et malvoyantes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49849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Fonctionnalités complètes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65100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Très adapté aux appareils IOS et fonctionne nativement avec chaque application IOS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fr" sz="1300" u="none" cap="none" strike="noStrike">
                          <a:solidFill>
                            <a:srgbClr val="E6334C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-</a:t>
                      </a:r>
                      <a:endParaRPr b="1" sz="1300" u="none" cap="none" strike="noStrike">
                        <a:solidFill>
                          <a:srgbClr val="E6334C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Disponible uniquement sur Android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50825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Disponible uniquement sur Android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50825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Gestes complexes à assimiler cognitivement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50825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Demande une grande maîtrise de sa motricité fine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N’existe que sous IOS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26999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Gestes complexes à assimiler cognitivement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7" name="Google Shape;107;p1"/>
          <p:cNvSpPr txBox="1"/>
          <p:nvPr/>
        </p:nvSpPr>
        <p:spPr>
          <a:xfrm>
            <a:off x="774900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</a:t>
            </a:r>
            <a:r>
              <a:rPr b="0" i="1" lang="fr" sz="1050" u="none" cap="none" strike="noStrike">
                <a:solidFill>
                  <a:srgbClr val="444746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BY-NC-SA 4.0 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