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60" r:id="rId6"/>
  </p:sldMasterIdLst>
  <p:notesMasterIdLst>
    <p:notesMasterId r:id="rId7"/>
  </p:notesMasterIdLst>
  <p:sldIdLst>
    <p:sldId id="256" r:id="rId8"/>
  </p:sldIdLst>
  <p:sldSz cy="10440000" cx="7560000"/>
  <p:notesSz cx="6858000" cy="9144000"/>
  <p:embeddedFontLst>
    <p:embeddedFont>
      <p:font typeface="Roboto"/>
      <p:regular r:id="rId9"/>
      <p:bold r:id="rId10"/>
      <p:italic r:id="rId11"/>
      <p:boldItalic r:id="rId12"/>
    </p:embeddedFont>
    <p:embeddedFont>
      <p:font typeface="Barlow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242">
          <p15:clr>
            <a:srgbClr val="747775"/>
          </p15:clr>
        </p15:guide>
        <p15:guide id="3" pos="4490">
          <p15:clr>
            <a:srgbClr val="747775"/>
          </p15:clr>
        </p15:guide>
        <p15:guide id="4" pos="483">
          <p15:clr>
            <a:srgbClr val="747775"/>
          </p15:clr>
        </p15:guide>
        <p15:guide id="5" orient="horz" pos="480">
          <p15:clr>
            <a:srgbClr val="747775"/>
          </p15:clr>
        </p15:guide>
        <p15:guide id="6" orient="horz" pos="6066">
          <p15:clr>
            <a:srgbClr val="747775"/>
          </p15:clr>
        </p15:guide>
      </p15:sldGuideLst>
    </p:ext>
    <p:ext uri="GoogleSlidesCustomDataVersion2">
      <go:slidesCustomData xmlns:go="http://customooxmlschemas.google.com/" r:id="rId17" roundtripDataSignature="AMtx7mhmv/etkwTdf8J/B/zsPjpzOnGb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2315057-7C61-4871-A843-2307D648B56C}">
  <a:tblStyle styleId="{B2315057-7C61-4871-A843-2307D648B56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242"/>
        <p:guide pos="4490"/>
        <p:guide pos="483"/>
        <p:guide pos="480" orient="horz"/>
        <p:guide pos="606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3" Type="http://schemas.openxmlformats.org/officeDocument/2006/relationships/font" Target="fonts/Barlow-regular.fntdata"/><Relationship Id="rId12" Type="http://schemas.openxmlformats.org/officeDocument/2006/relationships/font" Target="fonts/Roboto-bold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regular.fntdata"/><Relationship Id="rId15" Type="http://schemas.openxmlformats.org/officeDocument/2006/relationships/font" Target="fonts/Barlow-italic.fntdata"/><Relationship Id="rId14" Type="http://schemas.openxmlformats.org/officeDocument/2006/relationships/font" Target="fonts/Barlow-bold.fntdata"/><Relationship Id="rId17" Type="http://customschemas.google.com/relationships/presentationmetadata" Target="metadata"/><Relationship Id="rId16" Type="http://schemas.openxmlformats.org/officeDocument/2006/relationships/font" Target="fonts/Barlow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2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 txBox="1"/>
          <p:nvPr>
            <p:ph type="ctrTitle"/>
          </p:nvPr>
        </p:nvSpPr>
        <p:spPr>
          <a:xfrm>
            <a:off x="257712" y="1511298"/>
            <a:ext cx="7044600" cy="4166100"/>
          </a:xfrm>
          <a:prstGeom prst="rect">
            <a:avLst/>
          </a:prstGeom>
          <a:noFill/>
          <a:ln>
            <a:noFill/>
          </a:ln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55" name="Google Shape;55;p15"/>
          <p:cNvSpPr txBox="1"/>
          <p:nvPr>
            <p:ph idx="1" type="subTitle"/>
          </p:nvPr>
        </p:nvSpPr>
        <p:spPr>
          <a:xfrm>
            <a:off x="257705" y="5752555"/>
            <a:ext cx="7044600" cy="1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56" name="Google Shape;56;p15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59" name="Google Shape;59;p16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2" name="Google Shape;62;p17"/>
          <p:cNvSpPr txBox="1"/>
          <p:nvPr>
            <p:ph idx="1" type="body"/>
          </p:nvPr>
        </p:nvSpPr>
        <p:spPr>
          <a:xfrm>
            <a:off x="257705" y="2339232"/>
            <a:ext cx="70446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3" name="Google Shape;63;p17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" type="body"/>
          </p:nvPr>
        </p:nvSpPr>
        <p:spPr>
          <a:xfrm>
            <a:off x="257705" y="2339232"/>
            <a:ext cx="33072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67" name="Google Shape;67;p18"/>
          <p:cNvSpPr txBox="1"/>
          <p:nvPr>
            <p:ph idx="2" type="body"/>
          </p:nvPr>
        </p:nvSpPr>
        <p:spPr>
          <a:xfrm>
            <a:off x="3995291" y="2339232"/>
            <a:ext cx="33072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68" name="Google Shape;68;p18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 txBox="1"/>
          <p:nvPr>
            <p:ph type="title"/>
          </p:nvPr>
        </p:nvSpPr>
        <p:spPr>
          <a:xfrm>
            <a:off x="257705" y="1127727"/>
            <a:ext cx="2321700" cy="15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4" name="Google Shape;74;p20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75" name="Google Shape;75;p20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1"/>
          <p:cNvSpPr txBox="1"/>
          <p:nvPr>
            <p:ph type="title"/>
          </p:nvPr>
        </p:nvSpPr>
        <p:spPr>
          <a:xfrm>
            <a:off x="405325" y="913690"/>
            <a:ext cx="5264700" cy="83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78" name="Google Shape;78;p21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2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4375" lIns="114375" spcFirstLastPara="1" rIns="114375" wrap="square" tIns="1143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2"/>
          <p:cNvSpPr txBox="1"/>
          <p:nvPr>
            <p:ph type="title"/>
          </p:nvPr>
        </p:nvSpPr>
        <p:spPr>
          <a:xfrm>
            <a:off x="219508" y="2503032"/>
            <a:ext cx="3344400" cy="3008400"/>
          </a:xfrm>
          <a:prstGeom prst="rect">
            <a:avLst/>
          </a:prstGeom>
          <a:noFill/>
          <a:ln>
            <a:noFill/>
          </a:ln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82" name="Google Shape;82;p22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83" name="Google Shape;83;p22"/>
          <p:cNvSpPr txBox="1"/>
          <p:nvPr>
            <p:ph idx="2" type="body"/>
          </p:nvPr>
        </p:nvSpPr>
        <p:spPr>
          <a:xfrm>
            <a:off x="4083839" y="1469689"/>
            <a:ext cx="3172500" cy="75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3746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257705" y="8586994"/>
            <a:ext cx="4959600" cy="122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87" name="Google Shape;87;p23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9pPr>
          </a:lstStyle>
          <a:p>
            <a:r>
              <a:t>xx%</a:t>
            </a:r>
          </a:p>
        </p:txBody>
      </p:sp>
      <p:sp>
        <p:nvSpPr>
          <p:cNvPr id="90" name="Google Shape;90;p24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1" name="Google Shape;91;p24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6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0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0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idx="1" type="body"/>
          </p:nvPr>
        </p:nvSpPr>
        <p:spPr>
          <a:xfrm>
            <a:off x="257705" y="2339232"/>
            <a:ext cx="70446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●"/>
              <a:defRPr b="0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4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reativecommons.org/licenses/by-nc-sa/4.0/?ref=chooser-v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/>
        </p:nvSpPr>
        <p:spPr>
          <a:xfrm>
            <a:off x="779700" y="379200"/>
            <a:ext cx="63483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Proposer un lecteur d’écran PC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 txBox="1"/>
          <p:nvPr/>
        </p:nvSpPr>
        <p:spPr>
          <a:xfrm rot="-5400000">
            <a:off x="-635850" y="8316000"/>
            <a:ext cx="21327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GUIDE OUTILS</a:t>
            </a:r>
            <a:endParaRPr b="1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" name="Google Shape;101;p1"/>
          <p:cNvGrpSpPr/>
          <p:nvPr/>
        </p:nvGrpSpPr>
        <p:grpSpPr>
          <a:xfrm>
            <a:off x="248777" y="507608"/>
            <a:ext cx="363458" cy="356860"/>
            <a:chOff x="-31817400" y="3910025"/>
            <a:chExt cx="301675" cy="294075"/>
          </a:xfrm>
        </p:grpSpPr>
        <p:sp>
          <p:nvSpPr>
            <p:cNvPr id="102" name="Google Shape;102;p1"/>
            <p:cNvSpPr/>
            <p:nvPr/>
          </p:nvSpPr>
          <p:spPr>
            <a:xfrm>
              <a:off x="-31817400" y="3911550"/>
              <a:ext cx="301675" cy="292550"/>
            </a:xfrm>
            <a:custGeom>
              <a:rect b="b" l="l" r="r" t="t"/>
              <a:pathLst>
                <a:path extrusionOk="0" h="11702" w="12067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rgbClr val="213A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"/>
            <p:cNvSpPr/>
            <p:nvPr/>
          </p:nvSpPr>
          <p:spPr>
            <a:xfrm>
              <a:off x="-31816600" y="4062950"/>
              <a:ext cx="144150" cy="140600"/>
            </a:xfrm>
            <a:custGeom>
              <a:rect b="b" l="l" r="r" t="t"/>
              <a:pathLst>
                <a:path extrusionOk="0" h="5624" w="5766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rgbClr val="213A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"/>
            <p:cNvSpPr/>
            <p:nvPr/>
          </p:nvSpPr>
          <p:spPr>
            <a:xfrm>
              <a:off x="-31648050" y="3910025"/>
              <a:ext cx="129175" cy="127725"/>
            </a:xfrm>
            <a:custGeom>
              <a:rect b="b" l="l" r="r" t="t"/>
              <a:pathLst>
                <a:path extrusionOk="0" h="5109" w="5167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rgbClr val="213A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5" name="Google Shape;105;p1"/>
          <p:cNvSpPr txBox="1"/>
          <p:nvPr/>
        </p:nvSpPr>
        <p:spPr>
          <a:xfrm>
            <a:off x="942900" y="1057275"/>
            <a:ext cx="6185100" cy="4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Description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Un lecteur d’écran est un logiciel qui retranscrit par une voix de synthèse ce qui apparaît à l’écran, que l’information soit écrite ou illustrée (image). Les </a:t>
            </a:r>
            <a:r>
              <a:rPr lang="fr" sz="1100">
                <a:solidFill>
                  <a:srgbClr val="213A8E"/>
                </a:solidFill>
              </a:rPr>
              <a:t>personnes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peuvent ainsi entendre les contenus affichés et interagir plus facilement avec.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Pourquoi le proposer ?</a:t>
            </a:r>
            <a:endParaRPr b="1" baseline="-25000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dépasser ponctuellement les troubles de la lecture.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faciliter l’accès aux formulaires en ligne et à la navigation web.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se repérer plus facilement dans les éléments  du bureau et des fenêtres.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Auprès de qui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les personnes aveugles ou malvoyantes.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Personnes qui ne lisent et n’écrivent pas.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Personnes présentant des troubles cognitifs tels que la dyslexie.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Quelles exigences prévoir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✓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 personne accompagnée doit avoir de bonnes capacités en motricité fine.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✓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 personne accompagnée doit savoir utiliser la souris.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✓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 personne accompagnée doit entendre.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Quelles solutions ?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6" name="Google Shape;106;p1"/>
          <p:cNvGraphicFramePr/>
          <p:nvPr/>
        </p:nvGraphicFramePr>
        <p:xfrm>
          <a:off x="866775" y="6267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{B2315057-7C61-4871-A843-2307D648B56C}</a:tableStyleId>
              </a:tblPr>
              <a:tblGrid>
                <a:gridCol w="1065000"/>
                <a:gridCol w="2565725"/>
                <a:gridCol w="2630500"/>
              </a:tblGrid>
              <a:tr h="742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Outils</a:t>
                      </a:r>
                      <a:endParaRPr b="1"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Le Narrateur</a:t>
                      </a:r>
                      <a:endParaRPr b="1"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NVDA</a:t>
                      </a:r>
                      <a:endParaRPr b="1"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4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fr" sz="1300" u="none" cap="none" strike="noStrike">
                          <a:solidFill>
                            <a:srgbClr val="00ACB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Les +</a:t>
                      </a:r>
                      <a:endParaRPr b="1" sz="1300" u="none" cap="none" strike="noStrike">
                        <a:solidFill>
                          <a:srgbClr val="00ACB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Directement accessible dans Windows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Utilisable “à la souris”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Raccourcis claviers de base facile d’utilisation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fr" sz="1300" u="none" cap="none" strike="noStrike">
                          <a:solidFill>
                            <a:srgbClr val="E6334C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Les -</a:t>
                      </a:r>
                      <a:endParaRPr b="1" sz="1300" u="none" cap="none" strike="noStrike">
                        <a:solidFill>
                          <a:srgbClr val="E6334C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Dictée vocale inefficace si le lecteur d’écran est activé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Difficilement paramétrable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Dictée vocale inefficace si le lecteur d’écran est activé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 u="none" cap="none" strike="noStrike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Application à télécharger</a:t>
                      </a:r>
                      <a:endParaRPr sz="1100" u="none" cap="none" strike="noStrike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7" name="Google Shape;107;p1"/>
          <p:cNvSpPr txBox="1"/>
          <p:nvPr/>
        </p:nvSpPr>
        <p:spPr>
          <a:xfrm>
            <a:off x="774900" y="96678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: </a:t>
            </a:r>
            <a:r>
              <a:rPr b="0" i="1" lang="fr" sz="1050" u="none" cap="none" strike="noStrike">
                <a:solidFill>
                  <a:srgbClr val="444746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BY-NC-SA 4.0 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