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Barlow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42">
          <p15:clr>
            <a:srgbClr val="747775"/>
          </p15:clr>
        </p15:guide>
        <p15:guide id="3" pos="4490">
          <p15:clr>
            <a:srgbClr val="747775"/>
          </p15:clr>
        </p15:guide>
        <p15:guide id="4" pos="483">
          <p15:clr>
            <a:srgbClr val="747775"/>
          </p15:clr>
        </p15:guide>
        <p15:guide id="5" orient="horz" pos="480">
          <p15:clr>
            <a:srgbClr val="747775"/>
          </p15:clr>
        </p15:guide>
        <p15:guide id="6" orient="horz" pos="388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02D8A7-F4FA-4B23-AFA4-1AC1683EBF16}">
  <a:tblStyle styleId="{6102D8A7-F4FA-4B23-AFA4-1AC1683EBF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27235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42"/>
        <p:guide pos="4490"/>
        <p:guide pos="483"/>
        <p:guide pos="480" orient="horz"/>
        <p:guide pos="388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Barlow-regular.fntdata"/><Relationship Id="rId12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regular.fntdata"/><Relationship Id="rId15" Type="http://schemas.openxmlformats.org/officeDocument/2006/relationships/font" Target="fonts/Barlow-italic.fntdata"/><Relationship Id="rId14" Type="http://schemas.openxmlformats.org/officeDocument/2006/relationships/font" Target="fonts/Barlow-bold.fntdata"/><Relationship Id="rId16" Type="http://schemas.openxmlformats.org/officeDocument/2006/relationships/font" Target="fonts/Barlow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257e4fdece_0_1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257e4fdec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0" name="Google Shape;90;p23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7200" cy="69342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7200" cy="69342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6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1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4375" lIns="114375" spcFirstLastPara="1" rIns="114375" wrap="square" tIns="1143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4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500" cy="75003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5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-nc-sa/4.0/?ref=chooser-v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5"/>
          <p:cNvSpPr txBox="1"/>
          <p:nvPr/>
        </p:nvSpPr>
        <p:spPr>
          <a:xfrm>
            <a:off x="779700" y="379200"/>
            <a:ext cx="63483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500">
                <a:solidFill>
                  <a:srgbClr val="213A8E"/>
                </a:solidFill>
              </a:rPr>
              <a:t>Proposer un assistant vocal</a:t>
            </a:r>
            <a:endParaRPr b="1" sz="2500">
              <a:solidFill>
                <a:srgbClr val="213A8E"/>
              </a:solidFill>
            </a:endParaRPr>
          </a:p>
        </p:txBody>
      </p:sp>
      <p:sp>
        <p:nvSpPr>
          <p:cNvPr id="99" name="Google Shape;99;p25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5"/>
          <p:cNvSpPr txBox="1"/>
          <p:nvPr/>
        </p:nvSpPr>
        <p:spPr>
          <a:xfrm>
            <a:off x="1003500" y="95916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: </a:t>
            </a:r>
            <a:r>
              <a:rPr i="1" lang="fr" sz="1050">
                <a:solidFill>
                  <a:srgbClr val="444746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BY-NC-SA 4.0 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01" name="Google Shape;101;p25"/>
          <p:cNvGrpSpPr/>
          <p:nvPr/>
        </p:nvGrpSpPr>
        <p:grpSpPr>
          <a:xfrm>
            <a:off x="248777" y="507608"/>
            <a:ext cx="363458" cy="356860"/>
            <a:chOff x="-31817400" y="3910025"/>
            <a:chExt cx="301675" cy="294075"/>
          </a:xfrm>
        </p:grpSpPr>
        <p:sp>
          <p:nvSpPr>
            <p:cNvPr id="102" name="Google Shape;102;p25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5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25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rgbClr val="213A8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25"/>
          <p:cNvSpPr txBox="1"/>
          <p:nvPr/>
        </p:nvSpPr>
        <p:spPr>
          <a:xfrm>
            <a:off x="861300" y="1038225"/>
            <a:ext cx="6185100" cy="59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500">
                <a:solidFill>
                  <a:srgbClr val="213A8E"/>
                </a:solidFill>
              </a:rPr>
              <a:t>Description</a:t>
            </a:r>
            <a:endParaRPr b="1" sz="15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213A8E"/>
                </a:solidFill>
              </a:rPr>
              <a:t>Les assistants vocaux exécutent des tâches sur votre smartphone par le son de la voix.  Présentés comme des outils permettant de commander son smartphone sans avoir à utiliser les mains, les assistant vocaux permettent de réaliser certaines tâches essentielles avec son smartphone et favorisent une forme d’autonomie numérique.</a:t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500">
                <a:solidFill>
                  <a:srgbClr val="213A8E"/>
                </a:solidFill>
              </a:rPr>
              <a:t>Pourquoi le proposer ?</a:t>
            </a:r>
            <a:endParaRPr b="1" baseline="-25000" sz="15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Pour dépasser les troubles de la lecture et de l’écriture.</a:t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Pour permettre la réalisation de tâches numériques de bases : écrire et envoyer un message, lire un message, programmer un réveil, rechercher une information.</a:t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Pour faire du numérique un facilitateur : être autonome pour programmer son traitement médicamenteux, communiquer plus aisément, etc.</a:t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500">
                <a:solidFill>
                  <a:srgbClr val="213A8E"/>
                </a:solidFill>
              </a:rPr>
              <a:t>Auprès de qui ?</a:t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Personnes qui ne lisent et n’écrivent pas.</a:t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Personnes qui présentent des tremblements et des difficultés sensori-motrices.</a:t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Personnes présentant des troubles de la mémoire.</a:t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●"/>
            </a:pPr>
            <a:r>
              <a:rPr lang="fr" sz="1100">
                <a:solidFill>
                  <a:srgbClr val="213A8E"/>
                </a:solidFill>
              </a:rPr>
              <a:t>Personnes présentant des troubles de la spatialisation et de la planification.</a:t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500">
                <a:solidFill>
                  <a:srgbClr val="213A8E"/>
                </a:solidFill>
              </a:rPr>
              <a:t>Quelles exigences prévoir ?</a:t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✓"/>
            </a:pPr>
            <a:r>
              <a:rPr lang="fr" sz="1100">
                <a:solidFill>
                  <a:srgbClr val="213A8E"/>
                </a:solidFill>
              </a:rPr>
              <a:t>La personne accompagnée doit verbaliser</a:t>
            </a:r>
            <a:endParaRPr sz="1100">
              <a:solidFill>
                <a:srgbClr val="213A8E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Char char="✓"/>
            </a:pPr>
            <a:r>
              <a:rPr lang="fr" sz="1100">
                <a:solidFill>
                  <a:srgbClr val="213A8E"/>
                </a:solidFill>
              </a:rPr>
              <a:t>La personne accompagnée doit avoir un smartphone</a:t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500">
                <a:solidFill>
                  <a:srgbClr val="213A8E"/>
                </a:solidFill>
              </a:rPr>
              <a:t>Quelles solutions ?</a:t>
            </a:r>
            <a:endParaRPr b="1" sz="1500">
              <a:solidFill>
                <a:srgbClr val="213A8E"/>
              </a:solidFill>
            </a:endParaRPr>
          </a:p>
        </p:txBody>
      </p:sp>
      <p:graphicFrame>
        <p:nvGraphicFramePr>
          <p:cNvPr id="106" name="Google Shape;106;p25"/>
          <p:cNvGraphicFramePr/>
          <p:nvPr/>
        </p:nvGraphicFramePr>
        <p:xfrm>
          <a:off x="942900" y="7025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{6102D8A7-F4FA-4B23-AFA4-1AC1683EBF16}</a:tableStyleId>
              </a:tblPr>
              <a:tblGrid>
                <a:gridCol w="1085350"/>
                <a:gridCol w="2966475"/>
                <a:gridCol w="2133275"/>
              </a:tblGrid>
              <a:tr h="533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Outils</a:t>
                      </a:r>
                      <a:endParaRPr b="1"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Assistant Google (</a:t>
                      </a:r>
                      <a:r>
                        <a:rPr b="1" i="1"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OK Google</a:t>
                      </a:r>
                      <a:r>
                        <a:rPr b="1"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)</a:t>
                      </a:r>
                      <a:endParaRPr b="1"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Siri</a:t>
                      </a:r>
                      <a:endParaRPr b="1"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4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rgbClr val="00ACB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Les +</a:t>
                      </a:r>
                      <a:endParaRPr b="1" sz="1300">
                        <a:solidFill>
                          <a:srgbClr val="00ACB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Disponibilité sur tous les smartphones (playstore &amp; appstore)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Connecté à l’ensemble des services google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Précis &amp; beaucoup de fonctionnalités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Prend en compte les problèmes d’élocution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Très adapté au appareil IOS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rgbClr val="E6334C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Les -</a:t>
                      </a:r>
                      <a:endParaRPr b="1" sz="1300">
                        <a:solidFill>
                          <a:srgbClr val="E6334C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 anchor="ctr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Nécessite un compte google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N’existe que sous IOS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  <a:p>
                      <a:pPr indent="-159849" lvl="0" marL="179999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2350"/>
                        </a:buClr>
                        <a:buSzPts val="1100"/>
                        <a:buFont typeface="Barlow"/>
                        <a:buChar char="●"/>
                      </a:pPr>
                      <a:r>
                        <a:rPr lang="fr" sz="1100">
                          <a:solidFill>
                            <a:srgbClr val="272350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Ne prend pas en compte les problèmes d’élocution</a:t>
                      </a:r>
                      <a:endParaRPr sz="1100">
                        <a:solidFill>
                          <a:srgbClr val="272350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EBEE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7" name="Google Shape;107;p25"/>
          <p:cNvSpPr txBox="1"/>
          <p:nvPr/>
        </p:nvSpPr>
        <p:spPr>
          <a:xfrm rot="-5400000">
            <a:off x="-635850" y="8316000"/>
            <a:ext cx="21327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213A8E"/>
                </a:solidFill>
              </a:rPr>
              <a:t>GUIDE OUTILS</a:t>
            </a:r>
            <a:endParaRPr b="1" sz="1800">
              <a:solidFill>
                <a:srgbClr val="213A8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